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7" r:id="rId4"/>
    <p:sldId id="288" r:id="rId5"/>
    <p:sldId id="284" r:id="rId6"/>
    <p:sldId id="260" r:id="rId7"/>
    <p:sldId id="279" r:id="rId8"/>
    <p:sldId id="274" r:id="rId9"/>
    <p:sldId id="282" r:id="rId10"/>
    <p:sldId id="271" r:id="rId11"/>
    <p:sldId id="267" r:id="rId12"/>
    <p:sldId id="283" r:id="rId13"/>
    <p:sldId id="285" r:id="rId14"/>
    <p:sldId id="273" r:id="rId15"/>
    <p:sldId id="268" r:id="rId16"/>
    <p:sldId id="290" r:id="rId17"/>
    <p:sldId id="278" r:id="rId18"/>
    <p:sldId id="280" r:id="rId19"/>
    <p:sldId id="265" r:id="rId20"/>
    <p:sldId id="266" r:id="rId2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F9F9"/>
    <a:srgbClr val="FAFE4C"/>
    <a:srgbClr val="5BFB5F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632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699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887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782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789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738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727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701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558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001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732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201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48266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3200" dirty="0"/>
              <a:t>“Hostal Doña Clarita”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2886643"/>
            <a:ext cx="9144000" cy="2404867"/>
          </a:xfrm>
        </p:spPr>
        <p:txBody>
          <a:bodyPr>
            <a:noAutofit/>
          </a:bodyPr>
          <a:lstStyle/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Analista Programador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Escuela de Informática y Telecomunicaciones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Sede Maipú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Docente Instructor de la Asignatura: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Marco Duarte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Hugo Araya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Nibsa Contreras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Jordán Quiroz</a:t>
            </a:r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314899" y="1304431"/>
            <a:ext cx="2389223" cy="1538514"/>
            <a:chOff x="650935" y="1170865"/>
            <a:chExt cx="2389223" cy="1538514"/>
          </a:xfrm>
        </p:grpSpPr>
        <p:sp>
          <p:nvSpPr>
            <p:cNvPr id="7" name="Elipse 6"/>
            <p:cNvSpPr/>
            <p:nvPr/>
          </p:nvSpPr>
          <p:spPr>
            <a:xfrm>
              <a:off x="650935" y="1170865"/>
              <a:ext cx="2389223" cy="1538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900415" y="1478457"/>
              <a:ext cx="1890261" cy="923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RNF:9</a:t>
              </a:r>
              <a:endPara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1833242" y="2688080"/>
            <a:ext cx="2984799" cy="1081515"/>
            <a:chOff x="-976395" y="875649"/>
            <a:chExt cx="2389223" cy="1538514"/>
          </a:xfrm>
        </p:grpSpPr>
        <p:sp>
          <p:nvSpPr>
            <p:cNvPr id="14" name="Elipse 13"/>
            <p:cNvSpPr/>
            <p:nvPr/>
          </p:nvSpPr>
          <p:spPr>
            <a:xfrm>
              <a:off x="-976395" y="8756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1864085" y="4341755"/>
            <a:ext cx="2984799" cy="1284301"/>
            <a:chOff x="-976396" y="804149"/>
            <a:chExt cx="2389223" cy="1538514"/>
          </a:xfrm>
        </p:grpSpPr>
        <p:sp>
          <p:nvSpPr>
            <p:cNvPr id="17" name="Elipse 16"/>
            <p:cNvSpPr/>
            <p:nvPr/>
          </p:nvSpPr>
          <p:spPr>
            <a:xfrm>
              <a:off x="-976396" y="8041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-732077" y="884083"/>
              <a:ext cx="1900584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Posterior</a:t>
              </a:r>
            </a:p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implementación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19" name="Picture 4" descr="Imagen relacionada">
            <a:extLst>
              <a:ext uri="{FF2B5EF4-FFF2-40B4-BE49-F238E27FC236}">
                <a16:creationId xmlns:a16="http://schemas.microsoft.com/office/drawing/2014/main" xmlns="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972" y="2545168"/>
            <a:ext cx="1334832" cy="13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35" y="2545168"/>
            <a:ext cx="1431332" cy="1348184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344" y="4341755"/>
            <a:ext cx="1334832" cy="135899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404" y="2465955"/>
            <a:ext cx="1064421" cy="1366384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867" y="4408481"/>
            <a:ext cx="1612535" cy="1416050"/>
          </a:xfrm>
          <a:prstGeom prst="rect">
            <a:avLst/>
          </a:prstGeom>
        </p:spPr>
      </p:pic>
      <p:sp>
        <p:nvSpPr>
          <p:cNvPr id="26" name="Rectángulo: esquinas diagonales cortadas 4">
            <a:extLst>
              <a:ext uri="{FF2B5EF4-FFF2-40B4-BE49-F238E27FC236}">
                <a16:creationId xmlns:a16="http://schemas.microsoft.com/office/drawing/2014/main" xmlns="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973614" cy="87669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Título 3">
            <a:extLst>
              <a:ext uri="{FF2B5EF4-FFF2-40B4-BE49-F238E27FC236}">
                <a16:creationId xmlns:a16="http://schemas.microsoft.com/office/drawing/2014/main" xmlns="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720144" y="121288"/>
            <a:ext cx="3169812" cy="1036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 smtClean="0"/>
              <a:t>Requerimientos No Funcionales</a:t>
            </a:r>
            <a:endParaRPr lang="es-CL" sz="3200" dirty="0"/>
          </a:p>
        </p:txBody>
      </p:sp>
    </p:spTree>
    <p:extLst>
      <p:ext uri="{BB962C8B-B14F-4D97-AF65-F5344CB8AC3E}">
        <p14:creationId xmlns:p14="http://schemas.microsoft.com/office/powerpoint/2010/main" val="35180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77" y="2120264"/>
            <a:ext cx="3817257" cy="38710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53" y="2487928"/>
            <a:ext cx="3879431" cy="252163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2020958" y="0"/>
            <a:ext cx="8195736" cy="6858000"/>
            <a:chOff x="2020958" y="0"/>
            <a:chExt cx="8195736" cy="6858000"/>
          </a:xfrm>
        </p:grpSpPr>
        <p:sp>
          <p:nvSpPr>
            <p:cNvPr id="11" name="Rectángulo 10"/>
            <p:cNvSpPr/>
            <p:nvPr/>
          </p:nvSpPr>
          <p:spPr>
            <a:xfrm>
              <a:off x="2020958" y="1744394"/>
              <a:ext cx="4548654" cy="42468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6569" y="0"/>
              <a:ext cx="6080125" cy="6858000"/>
            </a:xfrm>
            <a:prstGeom prst="rect">
              <a:avLst/>
            </a:prstGeom>
          </p:spPr>
        </p:pic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74097" y="2762924"/>
            <a:ext cx="2701213" cy="25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8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39" y="0"/>
            <a:ext cx="5455709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465" y="1184074"/>
            <a:ext cx="2069759" cy="17297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286" y="2801260"/>
            <a:ext cx="1743432" cy="17584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503790" y="4962703"/>
            <a:ext cx="2643408" cy="12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204" y="2108100"/>
            <a:ext cx="3171825" cy="33051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373" y="2037760"/>
            <a:ext cx="3879431" cy="25216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1" y="1630881"/>
            <a:ext cx="5371126" cy="4259612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572981" y="1630881"/>
            <a:ext cx="9130823" cy="4657377"/>
            <a:chOff x="572981" y="1630881"/>
            <a:chExt cx="9130823" cy="4657377"/>
          </a:xfrm>
        </p:grpSpPr>
        <p:sp>
          <p:nvSpPr>
            <p:cNvPr id="8" name="Rectángulo 7"/>
            <p:cNvSpPr/>
            <p:nvPr/>
          </p:nvSpPr>
          <p:spPr>
            <a:xfrm>
              <a:off x="572981" y="1630881"/>
              <a:ext cx="7769161" cy="465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164" y="1630881"/>
              <a:ext cx="6201640" cy="3705742"/>
            </a:xfrm>
            <a:prstGeom prst="rect">
              <a:avLst/>
            </a:prstGeom>
          </p:spPr>
        </p:pic>
      </p:grpSp>
      <p:grpSp>
        <p:nvGrpSpPr>
          <p:cNvPr id="12" name="Grupo 11"/>
          <p:cNvGrpSpPr/>
          <p:nvPr/>
        </p:nvGrpSpPr>
        <p:grpSpPr>
          <a:xfrm>
            <a:off x="1336281" y="2419344"/>
            <a:ext cx="2643408" cy="3166520"/>
            <a:chOff x="1336281" y="2419344"/>
            <a:chExt cx="2643408" cy="3166520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58732" y="2419344"/>
              <a:ext cx="1743432" cy="175846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336281" y="4371658"/>
              <a:ext cx="2643408" cy="1214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2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xmlns="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882888" cy="56248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xmlns="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106017" y="32809"/>
            <a:ext cx="4797287" cy="908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Actividad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5606D8A-94C4-42F3-9316-BD6E6C42E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250" y="914004"/>
            <a:ext cx="5234610" cy="59439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FDE0EBBB-6FC4-48D7-97AA-DDB4BC34D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48" y="914004"/>
            <a:ext cx="4693855" cy="5943996"/>
          </a:xfrm>
          <a:prstGeom prst="rect">
            <a:avLst/>
          </a:prstGeom>
        </p:spPr>
      </p:pic>
      <p:pic>
        <p:nvPicPr>
          <p:cNvPr id="2050" name="Picture 2" descr="https://upload.wikimedia.org/wikipedia/commons/e/e4/Tremaux%27_Methode_-_animiertes_Beispiel.gif">
            <a:extLst>
              <a:ext uri="{FF2B5EF4-FFF2-40B4-BE49-F238E27FC236}">
                <a16:creationId xmlns:a16="http://schemas.microsoft.com/office/drawing/2014/main" xmlns="" id="{82F52B52-01C9-493F-A595-46DE296638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77" y="2204577"/>
            <a:ext cx="4964201" cy="336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76F0FA5C-CC9A-4E01-93AF-887EA5F17356}"/>
              </a:ext>
            </a:extLst>
          </p:cNvPr>
          <p:cNvSpPr txBox="1"/>
          <p:nvPr/>
        </p:nvSpPr>
        <p:spPr>
          <a:xfrm flipH="1">
            <a:off x="9227555" y="464105"/>
            <a:ext cx="296444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/>
              <a:t>Generar Orden de Compra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D6ED0EED-5B11-4956-9AC5-7B6B677C01FD}"/>
              </a:ext>
            </a:extLst>
          </p:cNvPr>
          <p:cNvSpPr txBox="1"/>
          <p:nvPr/>
        </p:nvSpPr>
        <p:spPr>
          <a:xfrm flipH="1">
            <a:off x="0" y="6488668"/>
            <a:ext cx="296444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/>
              <a:t>Generar Orden de Pedido</a:t>
            </a:r>
          </a:p>
        </p:txBody>
      </p:sp>
    </p:spTree>
    <p:extLst>
      <p:ext uri="{BB962C8B-B14F-4D97-AF65-F5344CB8AC3E}">
        <p14:creationId xmlns:p14="http://schemas.microsoft.com/office/powerpoint/2010/main" val="357312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83572" y="1020318"/>
            <a:ext cx="10051907" cy="530186"/>
          </a:xfrm>
        </p:spPr>
        <p:txBody>
          <a:bodyPr>
            <a:normAutofit fontScale="90000"/>
          </a:bodyPr>
          <a:lstStyle/>
          <a:p>
            <a:r>
              <a:rPr lang="es-CL" dirty="0"/>
              <a:t>Tiempos planificados y Estados de avance</a:t>
            </a:r>
          </a:p>
        </p:txBody>
      </p:sp>
      <p:pic>
        <p:nvPicPr>
          <p:cNvPr id="3074" name="Picture 2" descr="Resultado de imagen para archivos cumplidos icon">
            <a:extLst>
              <a:ext uri="{FF2B5EF4-FFF2-40B4-BE49-F238E27FC236}">
                <a16:creationId xmlns:a16="http://schemas.microsoft.com/office/drawing/2014/main" xmlns="" id="{FD6C9A3C-6FDE-4304-9773-8B539B95D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514" y="384662"/>
            <a:ext cx="2165182" cy="1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xmlns="" id="{82806067-2970-40F7-8E0C-99EB0772E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75228"/>
              </p:ext>
            </p:extLst>
          </p:nvPr>
        </p:nvGraphicFramePr>
        <p:xfrm>
          <a:off x="269972" y="1634789"/>
          <a:ext cx="6470299" cy="500553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321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77342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MÓDULOS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Facturas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Empresa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Mantenedor Huéspedes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Mantenedor Productos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Proveedores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Recepción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Empleado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Usuarios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10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 err="1"/>
                        <a:t>Checkin</a:t>
                      </a:r>
                      <a:r>
                        <a:rPr lang="es-CL" sz="1600" dirty="0"/>
                        <a:t> / </a:t>
                      </a:r>
                      <a:r>
                        <a:rPr lang="es-CL" sz="1600" dirty="0" err="1"/>
                        <a:t>CheckOut</a:t>
                      </a:r>
                      <a:endParaRPr lang="es-CL" sz="16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65140123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Habitaciones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424299391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Comedor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50017141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de Compra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4142393308"/>
                  </a:ext>
                </a:extLst>
              </a:tr>
            </a:tbl>
          </a:graphicData>
        </a:graphic>
      </p:graphicFrame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xmlns="" id="{E60B5882-8A4E-4830-9A08-DBE57192B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920361"/>
              </p:ext>
            </p:extLst>
          </p:nvPr>
        </p:nvGraphicFramePr>
        <p:xfrm>
          <a:off x="5466539" y="2186160"/>
          <a:ext cx="6455489" cy="35925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173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59250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ARTEFACTOS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Diseño Base de Datos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Casos de Uso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Requerimientos Funcionales y No Funcionales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Actividad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Aplicación Escritorio 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Página Web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Arquitectura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Pruebas de error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Pendiente la solución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Manual de usuario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Pendiente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pSp>
        <p:nvGrpSpPr>
          <p:cNvPr id="18" name="Grupo 17">
            <a:extLst>
              <a:ext uri="{FF2B5EF4-FFF2-40B4-BE49-F238E27FC236}">
                <a16:creationId xmlns:a16="http://schemas.microsoft.com/office/drawing/2014/main" xmlns="" id="{BC3B2F0E-8A23-4B41-9265-3F5130F2396D}"/>
              </a:ext>
            </a:extLst>
          </p:cNvPr>
          <p:cNvGrpSpPr/>
          <p:nvPr/>
        </p:nvGrpSpPr>
        <p:grpSpPr>
          <a:xfrm>
            <a:off x="1375856" y="3422473"/>
            <a:ext cx="2984799" cy="1081515"/>
            <a:chOff x="-880924" y="824949"/>
            <a:chExt cx="2389223" cy="1538514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xmlns="" id="{0BA85030-B9FF-450A-B71B-B2835892E9C8}"/>
                </a:ext>
              </a:extLst>
            </p:cNvPr>
            <p:cNvSpPr/>
            <p:nvPr/>
          </p:nvSpPr>
          <p:spPr>
            <a:xfrm>
              <a:off x="-880924" y="8249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xmlns="" id="{8F504726-4DE6-4F87-8EB4-E6036990AF1C}"/>
                </a:ext>
              </a:extLst>
            </p:cNvPr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xmlns="" id="{CDD46D23-347A-4311-99CF-DD6D7318E91B}"/>
              </a:ext>
            </a:extLst>
          </p:cNvPr>
          <p:cNvSpPr/>
          <p:nvPr/>
        </p:nvSpPr>
        <p:spPr>
          <a:xfrm>
            <a:off x="2129243" y="5189632"/>
            <a:ext cx="1164696" cy="1060174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FFC000"/>
              </a:gs>
              <a:gs pos="100000">
                <a:srgbClr val="FFFF00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Arial Black" panose="020B0A04020102020204" pitchFamily="34" charset="0"/>
              </a:rPr>
              <a:t>20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xmlns="" id="{9C8C4818-985D-435E-BB4B-5871BAEC1E47}"/>
              </a:ext>
            </a:extLst>
          </p:cNvPr>
          <p:cNvGrpSpPr/>
          <p:nvPr/>
        </p:nvGrpSpPr>
        <p:grpSpPr>
          <a:xfrm>
            <a:off x="6510420" y="3378151"/>
            <a:ext cx="2984799" cy="1081515"/>
            <a:chOff x="-880924" y="824949"/>
            <a:chExt cx="2389223" cy="1538514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xmlns="" id="{6B8CC5D8-0EB5-4ECB-AD42-DCC3C02E77FE}"/>
                </a:ext>
              </a:extLst>
            </p:cNvPr>
            <p:cNvSpPr/>
            <p:nvPr/>
          </p:nvSpPr>
          <p:spPr>
            <a:xfrm>
              <a:off x="-880924" y="8249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xmlns="" id="{DCB64CF5-E9F2-4C4D-B133-EFF37C3A0AA7}"/>
                </a:ext>
              </a:extLst>
            </p:cNvPr>
            <p:cNvSpPr/>
            <p:nvPr/>
          </p:nvSpPr>
          <p:spPr>
            <a:xfrm>
              <a:off x="-831740" y="1222052"/>
              <a:ext cx="2119654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Por Implementar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Elipse 24">
            <a:extLst>
              <a:ext uri="{FF2B5EF4-FFF2-40B4-BE49-F238E27FC236}">
                <a16:creationId xmlns:a16="http://schemas.microsoft.com/office/drawing/2014/main" xmlns="" id="{D6FD1C27-EECB-4EC8-8CE1-D0F0F62ABF0B}"/>
              </a:ext>
            </a:extLst>
          </p:cNvPr>
          <p:cNvSpPr/>
          <p:nvPr/>
        </p:nvSpPr>
        <p:spPr>
          <a:xfrm>
            <a:off x="7239133" y="5149316"/>
            <a:ext cx="1164696" cy="1060174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FFC000"/>
              </a:gs>
              <a:gs pos="100000">
                <a:srgbClr val="FFFF00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259187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xmlns="" id="{9946E3B3-5957-441C-A9FB-EB83E9F96CC3}"/>
              </a:ext>
            </a:extLst>
          </p:cNvPr>
          <p:cNvSpPr/>
          <p:nvPr/>
        </p:nvSpPr>
        <p:spPr>
          <a:xfrm>
            <a:off x="218556" y="218586"/>
            <a:ext cx="2355831" cy="720061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8890ACBB-032E-4FBB-B7D5-C71E280A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57" y="218586"/>
            <a:ext cx="2355831" cy="720061"/>
          </a:xfrm>
        </p:spPr>
        <p:txBody>
          <a:bodyPr/>
          <a:lstStyle/>
          <a:p>
            <a:r>
              <a:rPr lang="es-ES" dirty="0"/>
              <a:t>Mockups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97B49D33-8ABA-463F-9105-54FA0ED04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2559975"/>
            <a:ext cx="3597584" cy="3816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609308D1-537E-4589-8666-9A69D7EC3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65" y="1115668"/>
            <a:ext cx="8269331" cy="3509165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xmlns="" id="{E47EAEE8-2BA5-4506-A8BD-D346A51F3806}"/>
              </a:ext>
            </a:extLst>
          </p:cNvPr>
          <p:cNvSpPr/>
          <p:nvPr/>
        </p:nvSpPr>
        <p:spPr>
          <a:xfrm>
            <a:off x="7526216" y="3158784"/>
            <a:ext cx="2574387" cy="9038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MENÚ</a:t>
            </a:r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xmlns="" id="{E5FE9A3E-07FB-4438-BD49-9A3BE0B2C23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921306" y="1828800"/>
            <a:ext cx="981920" cy="1462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xmlns="" id="{4C072B8C-4D75-49D0-980E-5B62C9F89D72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8510954" y="1812650"/>
            <a:ext cx="302456" cy="1346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xmlns="" id="{BF5E2C44-AF19-4A83-9B42-35849EAFC216}"/>
              </a:ext>
            </a:extLst>
          </p:cNvPr>
          <p:cNvCxnSpPr>
            <a:stCxn id="12" idx="7"/>
          </p:cNvCxnSpPr>
          <p:nvPr/>
        </p:nvCxnSpPr>
        <p:spPr>
          <a:xfrm flipV="1">
            <a:off x="9723593" y="1688123"/>
            <a:ext cx="250401" cy="160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xmlns="" id="{21691411-4B92-490B-844F-947CF12AA6BF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5500468" y="1688123"/>
            <a:ext cx="2025748" cy="192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xmlns="" id="{C5B818DB-F9C6-4970-9CB6-2D51AEA00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14" y="1084631"/>
            <a:ext cx="8077200" cy="24003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xmlns="" id="{07E86190-85D7-4D15-B4A5-2BF8F30DF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1115491"/>
            <a:ext cx="11420863" cy="526115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D520895B-4008-4894-93AE-4EE639BDF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77" y="938647"/>
            <a:ext cx="4731559" cy="576542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xmlns="" id="{EC02D5CA-D241-4CB2-8502-5453D30E90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6" y="1278232"/>
            <a:ext cx="5981700" cy="49911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xmlns="" id="{AFCA2EF6-A253-4131-8687-6EF7007A52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08" y="1146351"/>
            <a:ext cx="8834184" cy="526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545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D9F6F7AF-6591-4BCF-A598-F18D4B7F8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82" y="0"/>
            <a:ext cx="9660835" cy="6858000"/>
          </a:xfrm>
          <a:prstGeom prst="rect">
            <a:avLst/>
          </a:prstGeom>
        </p:spPr>
      </p:pic>
      <p:sp>
        <p:nvSpPr>
          <p:cNvPr id="3" name="Botón de acción: ir al final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2899DD40-02DD-49C7-AA03-314D52B3F865}"/>
              </a:ext>
            </a:extLst>
          </p:cNvPr>
          <p:cNvSpPr/>
          <p:nvPr/>
        </p:nvSpPr>
        <p:spPr>
          <a:xfrm>
            <a:off x="-1" y="6387152"/>
            <a:ext cx="736979" cy="470847"/>
          </a:xfrm>
          <a:prstGeom prst="actionButtonE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5FAE1A91-B7C2-4957-BD0F-87BB2B027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5" y="0"/>
            <a:ext cx="10518967" cy="6858000"/>
          </a:xfrm>
          <a:prstGeom prst="rect">
            <a:avLst/>
          </a:prstGeom>
        </p:spPr>
      </p:pic>
      <p:sp>
        <p:nvSpPr>
          <p:cNvPr id="5" name="Botón de acción: ir al principio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xmlns="" id="{6EC31760-B537-433B-91B7-52B1899299A3}"/>
              </a:ext>
            </a:extLst>
          </p:cNvPr>
          <p:cNvSpPr/>
          <p:nvPr/>
        </p:nvSpPr>
        <p:spPr>
          <a:xfrm>
            <a:off x="0" y="6414448"/>
            <a:ext cx="736979" cy="443552"/>
          </a:xfrm>
          <a:prstGeom prst="actionButtonBeginning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974937"/>
            <a:ext cx="10515600" cy="1325563"/>
          </a:xfrm>
        </p:spPr>
        <p:txBody>
          <a:bodyPr/>
          <a:lstStyle/>
          <a:p>
            <a:r>
              <a:rPr lang="es-CL" dirty="0"/>
              <a:t>Reflexión final</a:t>
            </a:r>
          </a:p>
        </p:txBody>
      </p:sp>
      <p:sp>
        <p:nvSpPr>
          <p:cNvPr id="2" name="Rectángulo 1"/>
          <p:cNvSpPr/>
          <p:nvPr/>
        </p:nvSpPr>
        <p:spPr>
          <a:xfrm>
            <a:off x="838200" y="2092682"/>
            <a:ext cx="967096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CL" b="1" dirty="0"/>
              <a:t>Lecciones Aprendidas con la Experiencia.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problemas que se vivieron como equipo?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los evitaría para un próximo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casos más complejos en desarrollar?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¿Perciben un crecimiento en su capacidad para desarrollar proyectos informáticos reales?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se abordó la gestión del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auto-aprendizajes a nivel técnico que han logrado en el proceso?</a:t>
            </a:r>
          </a:p>
        </p:txBody>
      </p:sp>
    </p:spTree>
    <p:extLst>
      <p:ext uri="{BB962C8B-B14F-4D97-AF65-F5344CB8AC3E}">
        <p14:creationId xmlns:p14="http://schemas.microsoft.com/office/powerpoint/2010/main" val="4664605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ECDE444-7536-4270-AEB4-D3231F02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35" y="850006"/>
            <a:ext cx="2029682" cy="685950"/>
          </a:xfrm>
        </p:spPr>
        <p:txBody>
          <a:bodyPr>
            <a:normAutofit fontScale="90000"/>
          </a:bodyPr>
          <a:lstStyle/>
          <a:p>
            <a:pPr algn="ctr"/>
            <a:r>
              <a:rPr lang="es-CL" dirty="0"/>
              <a:t>Temario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004AF2CE-2CF4-4F1C-8EF1-5D8ED43E6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72" y="5885739"/>
            <a:ext cx="2562125" cy="463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CL" sz="2400" dirty="0" smtClean="0"/>
              <a:t>Base </a:t>
            </a:r>
            <a:r>
              <a:rPr lang="es-CL" sz="2400" dirty="0"/>
              <a:t>de </a:t>
            </a:r>
            <a:r>
              <a:rPr lang="es-CL" sz="2400" dirty="0" smtClean="0"/>
              <a:t>Datos</a:t>
            </a:r>
            <a:endParaRPr lang="es-CL" sz="2400" dirty="0"/>
          </a:p>
        </p:txBody>
      </p:sp>
      <p:sp>
        <p:nvSpPr>
          <p:cNvPr id="4" name="Rectángulo 3"/>
          <p:cNvSpPr/>
          <p:nvPr/>
        </p:nvSpPr>
        <p:spPr>
          <a:xfrm>
            <a:off x="711457" y="1761483"/>
            <a:ext cx="2155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L" sz="3200" dirty="0"/>
              <a:t>Contexto</a:t>
            </a:r>
            <a:endParaRPr lang="es-CL" sz="3200" dirty="0"/>
          </a:p>
        </p:txBody>
      </p:sp>
      <p:sp>
        <p:nvSpPr>
          <p:cNvPr id="7" name="Rectángulo 6"/>
          <p:cNvSpPr/>
          <p:nvPr/>
        </p:nvSpPr>
        <p:spPr>
          <a:xfrm>
            <a:off x="620083" y="3095239"/>
            <a:ext cx="2649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L" sz="2800" dirty="0"/>
              <a:t>Problemática </a:t>
            </a:r>
            <a:endParaRPr lang="es-CL" sz="2800" dirty="0"/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1944709" y="2346258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200063" y="4516247"/>
            <a:ext cx="34892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L" sz="2800" dirty="0"/>
              <a:t>Solución (Software)</a:t>
            </a:r>
            <a:endParaRPr lang="es-CL" sz="2800" dirty="0"/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1944708" y="3618459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2449242" y="5812199"/>
            <a:ext cx="21409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L" sz="2400" dirty="0"/>
              <a:t>Diagrama </a:t>
            </a:r>
            <a:endParaRPr lang="es-CL" sz="2400" dirty="0" smtClean="0"/>
          </a:p>
          <a:p>
            <a:r>
              <a:rPr lang="es-CL" sz="2400" dirty="0" smtClean="0"/>
              <a:t>de </a:t>
            </a:r>
            <a:r>
              <a:rPr lang="es-CL" sz="2400" dirty="0"/>
              <a:t>Arquitectura</a:t>
            </a:r>
            <a:endParaRPr lang="es-CL" sz="2400" dirty="0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1306148" y="5039467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3215670" y="5039467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xmlns="" id="{004AF2CE-2CF4-4F1C-8EF1-5D8ED43E6022}"/>
              </a:ext>
            </a:extLst>
          </p:cNvPr>
          <p:cNvSpPr txBox="1">
            <a:spLocks/>
          </p:cNvSpPr>
          <p:nvPr/>
        </p:nvSpPr>
        <p:spPr>
          <a:xfrm>
            <a:off x="5896657" y="5922790"/>
            <a:ext cx="2562125" cy="4636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s-CL" dirty="0"/>
              <a:t>Planificación</a:t>
            </a:r>
            <a:endParaRPr lang="es-CL" sz="2400" dirty="0"/>
          </a:p>
        </p:txBody>
      </p:sp>
      <p:sp>
        <p:nvSpPr>
          <p:cNvPr id="25" name="Rectángulo 24"/>
          <p:cNvSpPr/>
          <p:nvPr/>
        </p:nvSpPr>
        <p:spPr>
          <a:xfrm>
            <a:off x="6774838" y="1577907"/>
            <a:ext cx="27608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L" sz="3200" dirty="0" smtClean="0"/>
              <a:t>Documentos</a:t>
            </a:r>
            <a:endParaRPr lang="es-CL" sz="3200" dirty="0"/>
          </a:p>
        </p:txBody>
      </p:sp>
      <p:sp>
        <p:nvSpPr>
          <p:cNvPr id="26" name="Rectángulo 25"/>
          <p:cNvSpPr/>
          <p:nvPr/>
        </p:nvSpPr>
        <p:spPr>
          <a:xfrm>
            <a:off x="5640653" y="3149276"/>
            <a:ext cx="209063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L" sz="2800" dirty="0"/>
              <a:t>RF &amp;  RNF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L" sz="2800" dirty="0"/>
          </a:p>
        </p:txBody>
      </p:sp>
      <p:cxnSp>
        <p:nvCxnSpPr>
          <p:cNvPr id="27" name="Conector recto de flecha 26"/>
          <p:cNvCxnSpPr/>
          <p:nvPr/>
        </p:nvCxnSpPr>
        <p:spPr>
          <a:xfrm flipH="1">
            <a:off x="6885017" y="2162682"/>
            <a:ext cx="451901" cy="9058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5703871" y="4535466"/>
            <a:ext cx="26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L" sz="2800" dirty="0"/>
              <a:t>Casos De Uso</a:t>
            </a:r>
            <a:endParaRPr lang="es-CL" sz="2800" dirty="0"/>
          </a:p>
        </p:txBody>
      </p:sp>
      <p:cxnSp>
        <p:nvCxnSpPr>
          <p:cNvPr id="29" name="Conector recto de flecha 28"/>
          <p:cNvCxnSpPr/>
          <p:nvPr/>
        </p:nvCxnSpPr>
        <p:spPr>
          <a:xfrm>
            <a:off x="8965145" y="2131806"/>
            <a:ext cx="680756" cy="9634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29"/>
          <p:cNvSpPr/>
          <p:nvPr/>
        </p:nvSpPr>
        <p:spPr>
          <a:xfrm>
            <a:off x="8458782" y="3144535"/>
            <a:ext cx="2157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Wingdings" panose="05000000000000000000" pitchFamily="2" charset="2"/>
              <a:buChar char="ü"/>
            </a:pPr>
            <a:r>
              <a:rPr lang="es-CL" sz="2800" dirty="0" err="1"/>
              <a:t>Mock</a:t>
            </a:r>
            <a:r>
              <a:rPr lang="es-CL" sz="2800" dirty="0"/>
              <a:t> Ups</a:t>
            </a:r>
            <a:endParaRPr lang="es-CL" sz="2800" dirty="0"/>
          </a:p>
        </p:txBody>
      </p:sp>
      <p:cxnSp>
        <p:nvCxnSpPr>
          <p:cNvPr id="31" name="Conector recto de flecha 30"/>
          <p:cNvCxnSpPr/>
          <p:nvPr/>
        </p:nvCxnSpPr>
        <p:spPr>
          <a:xfrm>
            <a:off x="6910655" y="5012722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>
            <a:off x="9771889" y="3726296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>
            <a:off x="6880322" y="3743515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/>
          <p:cNvSpPr/>
          <p:nvPr/>
        </p:nvSpPr>
        <p:spPr>
          <a:xfrm>
            <a:off x="8819307" y="4535466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L" sz="2800" dirty="0"/>
              <a:t>Demo</a:t>
            </a:r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1335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10" grpId="0"/>
      <p:bldP spid="12" grpId="0"/>
      <p:bldP spid="24" grpId="0"/>
      <p:bldP spid="25" grpId="0"/>
      <p:bldP spid="26" grpId="0"/>
      <p:bldP spid="28" grpId="0"/>
      <p:bldP spid="30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3139" y="1047706"/>
            <a:ext cx="10515600" cy="1325563"/>
          </a:xfrm>
        </p:spPr>
        <p:txBody>
          <a:bodyPr>
            <a:noAutofit/>
          </a:bodyPr>
          <a:lstStyle/>
          <a:p>
            <a:r>
              <a:rPr lang="es-CL" sz="3200" dirty="0"/>
              <a:t>NOTA:</a:t>
            </a:r>
            <a:br>
              <a:rPr lang="es-CL" sz="3200" dirty="0"/>
            </a:br>
            <a:r>
              <a:rPr lang="es-CL" sz="3200" dirty="0">
                <a:solidFill>
                  <a:srgbClr val="FF0000"/>
                </a:solidFill>
              </a:rPr>
              <a:t>Recordar que se evaluará el cumplimiento del desarrollo del Sistema considerando los siguientes aspectos mínimos: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013139" y="2703626"/>
            <a:ext cx="9702083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4.1. Requisitos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autenticación de usuarios.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el manejo de múltiples perfiles por usuario.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mantención de los datos maestros del sistema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4.2. Requisitos no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ser desarrollado en capas.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 base de datos a utilizar debe ser Oracle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tener una interfaz web y una interfaz de escritorio o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mobile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Los procesamientos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batch</a:t>
            </a: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deben realizarse con PL/SQL en Oracle (procedimientos almacenados)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69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7961FBF3-81E1-48D7-9060-A37766B59C55}"/>
              </a:ext>
            </a:extLst>
          </p:cNvPr>
          <p:cNvSpPr/>
          <p:nvPr/>
        </p:nvSpPr>
        <p:spPr>
          <a:xfrm>
            <a:off x="2198981" y="1184952"/>
            <a:ext cx="4347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MINISTERIO DE ECONOMÍA 2017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xmlns="" id="{9C4D3F82-8E76-494A-905A-21C2680CA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31"/>
          <a:stretch/>
        </p:blipFill>
        <p:spPr>
          <a:xfrm>
            <a:off x="983113" y="949531"/>
            <a:ext cx="1156255" cy="1072284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3167393" y="2673189"/>
            <a:ext cx="2022751" cy="20665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339947" y="3244820"/>
            <a:ext cx="1733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284420" y="4739781"/>
            <a:ext cx="178869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Empresas</a:t>
            </a:r>
          </a:p>
          <a:p>
            <a:pPr algn="ctr"/>
            <a:r>
              <a:rPr lang="es-E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Chile</a:t>
            </a:r>
            <a:endParaRPr lang="es-E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echa derecha 4"/>
          <p:cNvSpPr/>
          <p:nvPr/>
        </p:nvSpPr>
        <p:spPr>
          <a:xfrm rot="816248">
            <a:off x="5399563" y="3884569"/>
            <a:ext cx="1365161" cy="87576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Elipse 9"/>
          <p:cNvSpPr/>
          <p:nvPr/>
        </p:nvSpPr>
        <p:spPr>
          <a:xfrm>
            <a:off x="7390410" y="4140616"/>
            <a:ext cx="1493908" cy="148433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507439" y="4574793"/>
            <a:ext cx="20773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/>
            <a:r>
              <a:rPr lang="es-ES" sz="3200" dirty="0"/>
              <a:t>39,8%</a:t>
            </a:r>
            <a:endParaRPr lang="es-ES" sz="3200" dirty="0"/>
          </a:p>
        </p:txBody>
      </p:sp>
      <p:sp>
        <p:nvSpPr>
          <p:cNvPr id="12" name="Rectángulo 11"/>
          <p:cNvSpPr/>
          <p:nvPr/>
        </p:nvSpPr>
        <p:spPr>
          <a:xfrm>
            <a:off x="6857114" y="5646589"/>
            <a:ext cx="25605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Grandes Empresas</a:t>
            </a:r>
            <a:endParaRPr lang="es-ES" sz="2400" dirty="0"/>
          </a:p>
        </p:txBody>
      </p:sp>
      <p:sp>
        <p:nvSpPr>
          <p:cNvPr id="13" name="Flecha derecha 12"/>
          <p:cNvSpPr/>
          <p:nvPr/>
        </p:nvSpPr>
        <p:spPr>
          <a:xfrm rot="20555488">
            <a:off x="5337155" y="2627742"/>
            <a:ext cx="1365161" cy="87576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Elipse 13"/>
          <p:cNvSpPr/>
          <p:nvPr/>
        </p:nvSpPr>
        <p:spPr>
          <a:xfrm>
            <a:off x="7409187" y="1803644"/>
            <a:ext cx="1493908" cy="14843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7117454" y="2253423"/>
            <a:ext cx="20773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48,6%</a:t>
            </a:r>
            <a:endParaRPr lang="es-E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7000578" y="3234411"/>
            <a:ext cx="25605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Empresas</a:t>
            </a:r>
          </a:p>
          <a:p>
            <a:pPr lvl="0"/>
            <a:r>
              <a:rPr lang="es-ES" sz="2400" dirty="0" smtClean="0"/>
              <a:t>Familiares o Pymes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230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3" grpId="0"/>
      <p:bldP spid="4" grpId="0"/>
      <p:bldP spid="10" grpId="0" animBg="1"/>
      <p:bldP spid="11" grpId="0"/>
      <p:bldP spid="12" grpId="0"/>
      <p:bldP spid="14" grpId="0" animBg="1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DACE0054-1FCB-4188-8EA2-F2BE7B7DA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84" y="1035232"/>
            <a:ext cx="3162581" cy="20556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50378F80-E5CF-4B97-849B-681E8398F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5" y="3687949"/>
            <a:ext cx="3811821" cy="27421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4E144022-35D4-4272-A67C-0BF5B0DF7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56"/>
          <a:stretch/>
        </p:blipFill>
        <p:spPr>
          <a:xfrm>
            <a:off x="7779026" y="3456368"/>
            <a:ext cx="3962575" cy="16026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DE789F3A-BC4D-4226-987B-364A11B89B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9"/>
          <a:stretch/>
        </p:blipFill>
        <p:spPr>
          <a:xfrm>
            <a:off x="5494787" y="4650447"/>
            <a:ext cx="3609457" cy="1537165"/>
          </a:xfrm>
          <a:prstGeom prst="rect">
            <a:avLst/>
          </a:prstGeom>
        </p:spPr>
      </p:pic>
      <p:sp>
        <p:nvSpPr>
          <p:cNvPr id="10" name="Rectángulo: esquinas diagonales cortadas 9">
            <a:extLst>
              <a:ext uri="{FF2B5EF4-FFF2-40B4-BE49-F238E27FC236}">
                <a16:creationId xmlns:a16="http://schemas.microsoft.com/office/drawing/2014/main" xmlns="" id="{5150AF12-4244-4288-A224-831D052A3035}"/>
              </a:ext>
            </a:extLst>
          </p:cNvPr>
          <p:cNvSpPr/>
          <p:nvPr/>
        </p:nvSpPr>
        <p:spPr>
          <a:xfrm>
            <a:off x="8878334" y="241441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xmlns="" id="{C38A5E6D-CF48-4830-A27C-0A057F4D40E0}"/>
              </a:ext>
            </a:extLst>
          </p:cNvPr>
          <p:cNvSpPr txBox="1">
            <a:spLocks/>
          </p:cNvSpPr>
          <p:nvPr/>
        </p:nvSpPr>
        <p:spPr>
          <a:xfrm>
            <a:off x="8981141" y="393652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523639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xmlns="" id="{8D6E956E-7A64-4FBF-9C7C-3054AE0714BF}"/>
              </a:ext>
            </a:extLst>
          </p:cNvPr>
          <p:cNvSpPr/>
          <p:nvPr/>
        </p:nvSpPr>
        <p:spPr>
          <a:xfrm>
            <a:off x="5597380" y="1295280"/>
            <a:ext cx="368292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 $</a:t>
            </a:r>
          </a:p>
        </p:txBody>
      </p:sp>
      <p:sp>
        <p:nvSpPr>
          <p:cNvPr id="7" name="AutoShape 2" descr="Resultado de imagen para persona pensando dinero">
            <a:extLst>
              <a:ext uri="{FF2B5EF4-FFF2-40B4-BE49-F238E27FC236}">
                <a16:creationId xmlns:a16="http://schemas.microsoft.com/office/drawing/2014/main" xmlns="" id="{5E202352-A2E3-439D-A4E4-716D3185E2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143A016B-ADF1-49E6-8EFF-5645F8E4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3" y="3052842"/>
            <a:ext cx="3590925" cy="3590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576AD45D-D0F1-4248-AD9A-96240CC7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834" y="3052842"/>
            <a:ext cx="3590925" cy="35909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F7864CBB-E4E3-4C4A-A686-EA1C54016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35" y="3052842"/>
            <a:ext cx="3609682" cy="36096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6985ED67-D90C-4586-ADB5-BBDCC757D1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302" y="3276600"/>
            <a:ext cx="1184547" cy="118454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xmlns="" id="{0FF3A716-5F53-4F25-9BE1-0D4DE39E96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295280"/>
            <a:ext cx="967944" cy="9679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xmlns="" id="{E17B58CE-4603-41FE-BBBB-173CAEAD60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834" y="1225573"/>
            <a:ext cx="1037651" cy="103765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xmlns="" id="{31863F8F-B269-49C9-BFA3-11D07CD17F72}"/>
              </a:ext>
            </a:extLst>
          </p:cNvPr>
          <p:cNvSpPr/>
          <p:nvPr/>
        </p:nvSpPr>
        <p:spPr>
          <a:xfrm>
            <a:off x="5242485" y="1082678"/>
            <a:ext cx="18762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dirty="0"/>
          </a:p>
        </p:txBody>
      </p:sp>
      <p:sp>
        <p:nvSpPr>
          <p:cNvPr id="30" name="Rectángulo: esquinas diagonales cortadas 29">
            <a:extLst>
              <a:ext uri="{FF2B5EF4-FFF2-40B4-BE49-F238E27FC236}">
                <a16:creationId xmlns:a16="http://schemas.microsoft.com/office/drawing/2014/main" xmlns="" id="{7D08675C-6E60-4051-9ED6-72769E2CF46C}"/>
              </a:ext>
            </a:extLst>
          </p:cNvPr>
          <p:cNvSpPr/>
          <p:nvPr/>
        </p:nvSpPr>
        <p:spPr>
          <a:xfrm>
            <a:off x="8891586" y="84373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ítulo 3">
            <a:extLst>
              <a:ext uri="{FF2B5EF4-FFF2-40B4-BE49-F238E27FC236}">
                <a16:creationId xmlns:a16="http://schemas.microsoft.com/office/drawing/2014/main" xmlns="" id="{2E757C72-4A84-49BB-A329-33CCCC7F33E5}"/>
              </a:ext>
            </a:extLst>
          </p:cNvPr>
          <p:cNvSpPr txBox="1">
            <a:spLocks/>
          </p:cNvSpPr>
          <p:nvPr/>
        </p:nvSpPr>
        <p:spPr>
          <a:xfrm>
            <a:off x="8994393" y="236584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Problemática</a:t>
            </a:r>
          </a:p>
        </p:txBody>
      </p:sp>
    </p:spTree>
    <p:extLst>
      <p:ext uri="{BB962C8B-B14F-4D97-AF65-F5344CB8AC3E}">
        <p14:creationId xmlns:p14="http://schemas.microsoft.com/office/powerpoint/2010/main" val="3054674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 animBg="1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08382" y="1882341"/>
            <a:ext cx="10575235" cy="641806"/>
          </a:xfrm>
        </p:spPr>
        <p:txBody>
          <a:bodyPr>
            <a:normAutofit fontScale="90000"/>
          </a:bodyPr>
          <a:lstStyle/>
          <a:p>
            <a:pPr algn="ctr"/>
            <a:r>
              <a:rPr lang="es-CL" sz="4000" dirty="0"/>
              <a:t/>
            </a:r>
            <a:br>
              <a:rPr lang="es-CL" sz="4000" dirty="0"/>
            </a:br>
            <a:r>
              <a:rPr lang="es-CL" sz="1800" dirty="0"/>
              <a:t/>
            </a:r>
            <a:br>
              <a:rPr lang="es-CL" sz="1800" dirty="0"/>
            </a:b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L" sz="1800" dirty="0"/>
              <a:t/>
            </a:r>
            <a:br>
              <a:rPr lang="es-CL" sz="1800" dirty="0"/>
            </a:br>
            <a:r>
              <a:rPr lang="es-ES" sz="1800" dirty="0">
                <a:latin typeface="+mn-lt"/>
              </a:rPr>
              <a:t/>
            </a:r>
            <a:br>
              <a:rPr lang="es-ES" sz="1800" dirty="0">
                <a:latin typeface="+mn-lt"/>
              </a:rPr>
            </a:br>
            <a:r>
              <a:rPr lang="es-CL" dirty="0"/>
              <a:t/>
            </a:r>
            <a:br>
              <a:rPr lang="es-CL" dirty="0"/>
            </a:br>
            <a:endParaRPr lang="es-CL" dirty="0"/>
          </a:p>
        </p:txBody>
      </p:sp>
      <p:pic>
        <p:nvPicPr>
          <p:cNvPr id="3074" name="Picture 2" descr="Resultado de imagen para pagina web icon">
            <a:extLst>
              <a:ext uri="{FF2B5EF4-FFF2-40B4-BE49-F238E27FC236}">
                <a16:creationId xmlns:a16="http://schemas.microsoft.com/office/drawing/2014/main" xmlns="" id="{1B3F1B81-D0A3-466C-A0C9-CEF7ED0C3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561" y="1918575"/>
            <a:ext cx="2435288" cy="243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xmlns="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53" y="193628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662F9366-48A8-40B1-B85C-166083C23958}"/>
              </a:ext>
            </a:extLst>
          </p:cNvPr>
          <p:cNvSpPr txBox="1"/>
          <p:nvPr/>
        </p:nvSpPr>
        <p:spPr>
          <a:xfrm>
            <a:off x="7554057" y="1290384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Aplicación de Escritorio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A7BA016F-9648-4061-A8A0-A6D283E3B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071" y="5583445"/>
            <a:ext cx="829528" cy="82952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590E640F-8106-4203-9DD2-1B143006D639}"/>
              </a:ext>
            </a:extLst>
          </p:cNvPr>
          <p:cNvSpPr txBox="1"/>
          <p:nvPr/>
        </p:nvSpPr>
        <p:spPr>
          <a:xfrm>
            <a:off x="1098416" y="5827273"/>
            <a:ext cx="281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Ver Órdenes de Compra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AAC8F0DE-47DD-4748-AC8E-5E278B10B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17" y="4644625"/>
            <a:ext cx="829528" cy="82952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2AE7CA88-FC8C-46B2-88B6-3D2D93235BDA}"/>
              </a:ext>
            </a:extLst>
          </p:cNvPr>
          <p:cNvSpPr txBox="1"/>
          <p:nvPr/>
        </p:nvSpPr>
        <p:spPr>
          <a:xfrm>
            <a:off x="1781500" y="487472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Pedir</a:t>
            </a:r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Habitaciones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E5651D72-C165-4686-8AD7-3568A546A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78" y="4601801"/>
            <a:ext cx="829528" cy="82952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xmlns="" id="{C5124D33-B68E-4A5C-A078-483BCA894F74}"/>
              </a:ext>
            </a:extLst>
          </p:cNvPr>
          <p:cNvSpPr txBox="1"/>
          <p:nvPr/>
        </p:nvSpPr>
        <p:spPr>
          <a:xfrm>
            <a:off x="8341359" y="4856128"/>
            <a:ext cx="254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 smtClean="0">
                <a:latin typeface="Arial" panose="020B0604020202020204" pitchFamily="34" charset="0"/>
                <a:cs typeface="Arial" panose="020B0604020202020204" pitchFamily="34" charset="0"/>
              </a:rPr>
              <a:t>Crear Orden de pedido</a:t>
            </a:r>
            <a:endParaRPr lang="es-E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xmlns="" id="{3F2E9EB2-79E6-4787-BDB8-B8F9F79736C5}"/>
              </a:ext>
            </a:extLst>
          </p:cNvPr>
          <p:cNvSpPr txBox="1"/>
          <p:nvPr/>
        </p:nvSpPr>
        <p:spPr>
          <a:xfrm>
            <a:off x="1790978" y="1290384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Página Web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551173E7-6F51-4076-AAA6-67B4B70D4A72}"/>
              </a:ext>
            </a:extLst>
          </p:cNvPr>
          <p:cNvSpPr txBox="1"/>
          <p:nvPr/>
        </p:nvSpPr>
        <p:spPr>
          <a:xfrm>
            <a:off x="7645211" y="5862343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Recepcionar</a:t>
            </a:r>
            <a:r>
              <a:rPr lang="es-ES" b="1" i="1" smtClean="0">
                <a:latin typeface="Arial" panose="020B0604020202020204" pitchFamily="34" charset="0"/>
                <a:cs typeface="Arial" panose="020B0604020202020204" pitchFamily="34" charset="0"/>
              </a:rPr>
              <a:t> Productos</a:t>
            </a:r>
            <a:endParaRPr lang="es-E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xmlns="" id="{A7BA016F-9648-4061-A8A0-A6D283E3B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957" y="5618515"/>
            <a:ext cx="829528" cy="829528"/>
          </a:xfrm>
          <a:prstGeom prst="rect">
            <a:avLst/>
          </a:prstGeom>
        </p:spPr>
      </p:pic>
      <p:sp>
        <p:nvSpPr>
          <p:cNvPr id="20" name="Rectángulo: esquinas diagonales cortadas 29">
            <a:extLst>
              <a:ext uri="{FF2B5EF4-FFF2-40B4-BE49-F238E27FC236}">
                <a16:creationId xmlns:a16="http://schemas.microsoft.com/office/drawing/2014/main" xmlns="" id="{7D08675C-6E60-4051-9ED6-72769E2CF46C}"/>
              </a:ext>
            </a:extLst>
          </p:cNvPr>
          <p:cNvSpPr/>
          <p:nvPr/>
        </p:nvSpPr>
        <p:spPr>
          <a:xfrm>
            <a:off x="8891586" y="84373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xmlns="" id="{2E757C72-4A84-49BB-A329-33CCCC7F33E5}"/>
              </a:ext>
            </a:extLst>
          </p:cNvPr>
          <p:cNvSpPr txBox="1">
            <a:spLocks/>
          </p:cNvSpPr>
          <p:nvPr/>
        </p:nvSpPr>
        <p:spPr>
          <a:xfrm>
            <a:off x="9558613" y="240729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 smtClean="0"/>
              <a:t>Solución</a:t>
            </a:r>
            <a:endParaRPr lang="es-CL" sz="3200" dirty="0"/>
          </a:p>
        </p:txBody>
      </p:sp>
      <p:sp>
        <p:nvSpPr>
          <p:cNvPr id="5" name="Flecha izquierda y derecha 4"/>
          <p:cNvSpPr/>
          <p:nvPr/>
        </p:nvSpPr>
        <p:spPr>
          <a:xfrm>
            <a:off x="4623958" y="2602735"/>
            <a:ext cx="2188098" cy="1105492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4292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7" grpId="0"/>
      <p:bldP spid="18" grpId="0"/>
      <p:bldP spid="21" grpId="0"/>
      <p:bldP spid="20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xmlns="" id="{BCEB4ADF-C478-4671-BBD2-15CCF9348FEC}"/>
              </a:ext>
            </a:extLst>
          </p:cNvPr>
          <p:cNvSpPr/>
          <p:nvPr/>
        </p:nvSpPr>
        <p:spPr>
          <a:xfrm>
            <a:off x="5451662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xmlns="" id="{8A528287-D9AD-4C02-9B12-B716E67D902C}"/>
              </a:ext>
            </a:extLst>
          </p:cNvPr>
          <p:cNvSpPr/>
          <p:nvPr/>
        </p:nvSpPr>
        <p:spPr>
          <a:xfrm>
            <a:off x="8869114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F2A90AED-283A-458A-B0F6-D15949C49929}"/>
              </a:ext>
            </a:extLst>
          </p:cNvPr>
          <p:cNvSpPr txBox="1"/>
          <p:nvPr/>
        </p:nvSpPr>
        <p:spPr>
          <a:xfrm>
            <a:off x="9034656" y="4011177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PEDIDO</a:t>
            </a: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xmlns="" id="{D7ABCF6D-6B73-4FB0-A05F-4EE3402631FC}"/>
              </a:ext>
            </a:extLst>
          </p:cNvPr>
          <p:cNvSpPr/>
          <p:nvPr/>
        </p:nvSpPr>
        <p:spPr>
          <a:xfrm>
            <a:off x="7381461" y="1229945"/>
            <a:ext cx="4151942" cy="993035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51739467-9CF7-4A52-920F-8A3695010E4A}"/>
              </a:ext>
            </a:extLst>
          </p:cNvPr>
          <p:cNvSpPr txBox="1">
            <a:spLocks/>
          </p:cNvSpPr>
          <p:nvPr/>
        </p:nvSpPr>
        <p:spPr>
          <a:xfrm>
            <a:off x="7447459" y="1334481"/>
            <a:ext cx="4085944" cy="840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Diseño Base de Datos</a:t>
            </a:r>
          </a:p>
        </p:txBody>
      </p:sp>
      <p:pic>
        <p:nvPicPr>
          <p:cNvPr id="1026" name="Picture 2" descr="Resultado de imagen para icon cinta png">
            <a:extLst>
              <a:ext uri="{FF2B5EF4-FFF2-40B4-BE49-F238E27FC236}">
                <a16:creationId xmlns:a16="http://schemas.microsoft.com/office/drawing/2014/main" xmlns="" id="{6727C2D2-1375-4A78-93C3-E934B3CC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148" y="3093693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187CC418-4D4B-43F9-B4CA-86E044676727}"/>
              </a:ext>
            </a:extLst>
          </p:cNvPr>
          <p:cNvSpPr txBox="1"/>
          <p:nvPr/>
        </p:nvSpPr>
        <p:spPr>
          <a:xfrm>
            <a:off x="5574148" y="4081426"/>
            <a:ext cx="21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COMPRA</a:t>
            </a:r>
          </a:p>
        </p:txBody>
      </p:sp>
      <p:pic>
        <p:nvPicPr>
          <p:cNvPr id="12" name="Picture 2" descr="Resultado de imagen para icon cinta png">
            <a:extLst>
              <a:ext uri="{FF2B5EF4-FFF2-40B4-BE49-F238E27FC236}">
                <a16:creationId xmlns:a16="http://schemas.microsoft.com/office/drawing/2014/main" xmlns="" id="{DCC51B29-3F11-42F4-9CC1-39F61111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579" y="3106221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C9A62FEF-3BDA-4426-9352-60E8B8C248E0}"/>
              </a:ext>
            </a:extLst>
          </p:cNvPr>
          <p:cNvSpPr txBox="1"/>
          <p:nvPr/>
        </p:nvSpPr>
        <p:spPr>
          <a:xfrm>
            <a:off x="237634" y="4282210"/>
            <a:ext cx="4932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Los dos “corazones” de la Base de datos están </a:t>
            </a:r>
          </a:p>
          <a:p>
            <a:r>
              <a:rPr lang="es-ES" dirty="0"/>
              <a:t>Conformadas por las entidades: Orden de Compra </a:t>
            </a:r>
          </a:p>
          <a:p>
            <a:r>
              <a:rPr lang="es-ES" dirty="0"/>
              <a:t>(a la izquierda) y Orden De Pedido (derecha)</a:t>
            </a:r>
          </a:p>
        </p:txBody>
      </p:sp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xmlns="" id="{0F846507-8E19-4929-A940-B66C36377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16" y="147447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xmlns="" id="{0468A0A9-02D4-4855-983B-09BC5DC3AD91}"/>
              </a:ext>
            </a:extLst>
          </p:cNvPr>
          <p:cNvCxnSpPr/>
          <p:nvPr/>
        </p:nvCxnSpPr>
        <p:spPr>
          <a:xfrm>
            <a:off x="5698435" y="48900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xmlns="" id="{CA2E04C8-6ECE-416B-83BE-02BFD847455D}"/>
              </a:ext>
            </a:extLst>
          </p:cNvPr>
          <p:cNvCxnSpPr/>
          <p:nvPr/>
        </p:nvCxnSpPr>
        <p:spPr>
          <a:xfrm>
            <a:off x="5685183" y="4743875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xmlns="" id="{F8F32B7C-8D91-4D63-B2C2-D29C9E2D533A}"/>
              </a:ext>
            </a:extLst>
          </p:cNvPr>
          <p:cNvCxnSpPr/>
          <p:nvPr/>
        </p:nvCxnSpPr>
        <p:spPr>
          <a:xfrm>
            <a:off x="5685183" y="5062330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xmlns="" id="{A79EB726-3FDD-41CF-B38F-7C6773F369E6}"/>
              </a:ext>
            </a:extLst>
          </p:cNvPr>
          <p:cNvCxnSpPr/>
          <p:nvPr/>
        </p:nvCxnSpPr>
        <p:spPr>
          <a:xfrm>
            <a:off x="5685183" y="5333999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xmlns="" id="{73B1F420-EFA9-418B-B4F3-D2340C9C65B3}"/>
              </a:ext>
            </a:extLst>
          </p:cNvPr>
          <p:cNvCxnSpPr/>
          <p:nvPr/>
        </p:nvCxnSpPr>
        <p:spPr>
          <a:xfrm>
            <a:off x="9073492" y="4577591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xmlns="" id="{70308087-49D7-4F44-9F36-DE9E8A734E8B}"/>
              </a:ext>
            </a:extLst>
          </p:cNvPr>
          <p:cNvCxnSpPr/>
          <p:nvPr/>
        </p:nvCxnSpPr>
        <p:spPr>
          <a:xfrm>
            <a:off x="9073492" y="4896678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xmlns="" id="{01AD4A0E-701E-4139-AF28-48052C0F8348}"/>
              </a:ext>
            </a:extLst>
          </p:cNvPr>
          <p:cNvCxnSpPr/>
          <p:nvPr/>
        </p:nvCxnSpPr>
        <p:spPr>
          <a:xfrm>
            <a:off x="9073492" y="5278427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Resultado de imagen para pdf icon">
            <a:extLst>
              <a:ext uri="{FF2B5EF4-FFF2-40B4-BE49-F238E27FC236}">
                <a16:creationId xmlns:a16="http://schemas.microsoft.com/office/drawing/2014/main" xmlns="" id="{1DC691CC-7060-4AEF-8E6F-18FD5998CF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Botón de acción: obtener información 1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xmlns="" id="{5B306E60-5BC5-40A3-8B35-F51FA7AD1F5D}"/>
              </a:ext>
            </a:extLst>
          </p:cNvPr>
          <p:cNvSpPr/>
          <p:nvPr/>
        </p:nvSpPr>
        <p:spPr>
          <a:xfrm>
            <a:off x="0" y="6202017"/>
            <a:ext cx="715617" cy="655983"/>
          </a:xfrm>
          <a:prstGeom prst="actionButtonInformat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2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 animBg="1"/>
      <p:bldP spid="9" grpId="0"/>
      <p:bldP spid="11" grpId="0"/>
      <p:bldP spid="10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diagonales cortadas 5">
            <a:extLst>
              <a:ext uri="{FF2B5EF4-FFF2-40B4-BE49-F238E27FC236}">
                <a16:creationId xmlns:a16="http://schemas.microsoft.com/office/drawing/2014/main" xmlns="" id="{D3EFA27D-15CE-4970-A8DD-0F5B8AA57392}"/>
              </a:ext>
            </a:extLst>
          </p:cNvPr>
          <p:cNvSpPr/>
          <p:nvPr/>
        </p:nvSpPr>
        <p:spPr>
          <a:xfrm>
            <a:off x="185529" y="1110349"/>
            <a:ext cx="4407281" cy="663473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xmlns="" id="{68B11745-B283-47ED-A054-5A1AAA852EAA}"/>
              </a:ext>
            </a:extLst>
          </p:cNvPr>
          <p:cNvSpPr txBox="1">
            <a:spLocks/>
          </p:cNvSpPr>
          <p:nvPr/>
        </p:nvSpPr>
        <p:spPr>
          <a:xfrm>
            <a:off x="185529" y="1277299"/>
            <a:ext cx="5910471" cy="329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Arquitectura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AE328D97-80E4-4E2C-86FB-C83AAF933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21" y="839245"/>
            <a:ext cx="6221066" cy="6018755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xmlns="" id="{2FFEF85B-51C7-4BEC-8AAF-F934DBFB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9" y="1899929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xmlns="" id="{3332AB22-5077-4AEA-A15C-8C8FFEFA0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49" y="4015928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4.bp.blogspot.com/-0Sd9-UIbMa0/VZPztZe5Q6I/AAAAAAAAAMk/qLXfMJo4htY/s1600/ckic.gif">
            <a:extLst>
              <a:ext uri="{FF2B5EF4-FFF2-40B4-BE49-F238E27FC236}">
                <a16:creationId xmlns:a16="http://schemas.microsoft.com/office/drawing/2014/main" xmlns="" id="{F70F7A31-9A08-42F8-B8DE-D79C4264A0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121" y="2392277"/>
            <a:ext cx="28575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recepcion icono">
            <a:extLst>
              <a:ext uri="{FF2B5EF4-FFF2-40B4-BE49-F238E27FC236}">
                <a16:creationId xmlns:a16="http://schemas.microsoft.com/office/drawing/2014/main" xmlns="" id="{4DAD8BEC-3206-4152-A01B-5B525082F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80" y="4814969"/>
            <a:ext cx="1243989" cy="124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82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1162050" y="2019300"/>
            <a:ext cx="2286000" cy="1504950"/>
            <a:chOff x="876300" y="2190750"/>
            <a:chExt cx="2286000" cy="1504950"/>
          </a:xfrm>
        </p:grpSpPr>
        <p:sp>
          <p:nvSpPr>
            <p:cNvPr id="7" name="Elipse 6"/>
            <p:cNvSpPr/>
            <p:nvPr/>
          </p:nvSpPr>
          <p:spPr>
            <a:xfrm>
              <a:off x="876300" y="2190750"/>
              <a:ext cx="2286000" cy="15049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1048521" y="2481560"/>
              <a:ext cx="19415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RF: 15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809984" y="2019947"/>
            <a:ext cx="3819440" cy="1692275"/>
            <a:chOff x="4186280" y="2582862"/>
            <a:chExt cx="3819440" cy="1692275"/>
          </a:xfrm>
        </p:grpSpPr>
        <p:sp>
          <p:nvSpPr>
            <p:cNvPr id="10" name="Elipse 9"/>
            <p:cNvSpPr/>
            <p:nvPr/>
          </p:nvSpPr>
          <p:spPr>
            <a:xfrm>
              <a:off x="4186280" y="2582862"/>
              <a:ext cx="3819440" cy="1692275"/>
            </a:xfrm>
            <a:prstGeom prst="ellipse">
              <a:avLst/>
            </a:prstGeom>
            <a:solidFill>
              <a:srgbClr val="5BFB5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4289510" y="2721113"/>
              <a:ext cx="3612980" cy="14157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b="1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100</a:t>
              </a:r>
              <a:r>
                <a:rPr lang="es-E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% </a:t>
              </a:r>
              <a:endPara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  <a:p>
              <a:pPr algn="ctr"/>
              <a:r>
                <a:rPr lang="es-ES" sz="32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Desarrollado</a:t>
              </a: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279578" y="894111"/>
            <a:ext cx="4837166" cy="1769771"/>
            <a:chOff x="5279578" y="894111"/>
            <a:chExt cx="4837166" cy="1769771"/>
          </a:xfrm>
        </p:grpSpPr>
        <p:pic>
          <p:nvPicPr>
            <p:cNvPr id="12" name="Picture 2" descr="Resultado de imagen para pagina web icon">
              <a:extLst>
                <a:ext uri="{FF2B5EF4-FFF2-40B4-BE49-F238E27FC236}">
                  <a16:creationId xmlns:a16="http://schemas.microsoft.com/office/drawing/2014/main" xmlns="" id="{1B3F1B81-D0A3-466C-A0C9-CEF7ED0C3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335" y="894111"/>
              <a:ext cx="1691409" cy="1691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Imagen relacionada">
              <a:extLst>
                <a:ext uri="{FF2B5EF4-FFF2-40B4-BE49-F238E27FC236}">
                  <a16:creationId xmlns:a16="http://schemas.microsoft.com/office/drawing/2014/main" xmlns="" id="{3CE25FA5-C980-4E59-995E-35EB72DC1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578" y="970311"/>
              <a:ext cx="1693571" cy="1693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760" y="4211267"/>
            <a:ext cx="4663823" cy="1889410"/>
          </a:xfrm>
          <a:prstGeom prst="rect">
            <a:avLst/>
          </a:prstGeom>
        </p:spPr>
      </p:pic>
      <p:grpSp>
        <p:nvGrpSpPr>
          <p:cNvPr id="22" name="Grupo 21"/>
          <p:cNvGrpSpPr/>
          <p:nvPr/>
        </p:nvGrpSpPr>
        <p:grpSpPr>
          <a:xfrm>
            <a:off x="6774999" y="4211267"/>
            <a:ext cx="3711076" cy="1889410"/>
            <a:chOff x="6774999" y="4211267"/>
            <a:chExt cx="3711076" cy="1889410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66313" y="4211267"/>
              <a:ext cx="1919762" cy="1889410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7" cstate="hq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4999" y="4211267"/>
              <a:ext cx="1889410" cy="1889410"/>
            </a:xfrm>
            <a:prstGeom prst="rect">
              <a:avLst/>
            </a:prstGeom>
          </p:spPr>
        </p:pic>
      </p:grpSp>
      <p:sp>
        <p:nvSpPr>
          <p:cNvPr id="15" name="Rectángulo: esquinas diagonales cortadas 4">
            <a:extLst>
              <a:ext uri="{FF2B5EF4-FFF2-40B4-BE49-F238E27FC236}">
                <a16:creationId xmlns:a16="http://schemas.microsoft.com/office/drawing/2014/main" xmlns="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973614" cy="87669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xmlns="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720144" y="121288"/>
            <a:ext cx="3169812" cy="1036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 smtClean="0"/>
              <a:t>Requerimientos Funcionales</a:t>
            </a:r>
            <a:endParaRPr lang="es-CL" sz="3200" dirty="0"/>
          </a:p>
        </p:txBody>
      </p:sp>
    </p:spTree>
    <p:extLst>
      <p:ext uri="{BB962C8B-B14F-4D97-AF65-F5344CB8AC3E}">
        <p14:creationId xmlns:p14="http://schemas.microsoft.com/office/powerpoint/2010/main" val="8771126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2613</TotalTime>
  <Words>467</Words>
  <Application>Microsoft Office PowerPoint</Application>
  <PresentationFormat>Panorámica</PresentationFormat>
  <Paragraphs>161</Paragraphs>
  <Slides>20</Slides>
  <Notes>0</Notes>
  <HiddenSlides>2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Cambria</vt:lpstr>
      <vt:lpstr>Wingdings</vt:lpstr>
      <vt:lpstr>Tema de Office</vt:lpstr>
      <vt:lpstr>Portafolio de Título “Hostal Doña Clarita”</vt:lpstr>
      <vt:lpstr>Temario</vt:lpstr>
      <vt:lpstr>Presentación de PowerPoint</vt:lpstr>
      <vt:lpstr>Presentación de PowerPoint</vt:lpstr>
      <vt:lpstr>Presentación de PowerPoint</vt:lpstr>
      <vt:lpstr>   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Tiempos planificados y Estados de avance</vt:lpstr>
      <vt:lpstr>Mockups</vt:lpstr>
      <vt:lpstr>Presentación de PowerPoint</vt:lpstr>
      <vt:lpstr>Presentación de PowerPoint</vt:lpstr>
      <vt:lpstr>Reflexión final</vt:lpstr>
      <vt:lpstr>NOTA: Recordar que se evaluará el cumplimiento del desarrollo del Sistema considerando los siguientes aspectos mínimos: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Quiroz San Martin, Jordan</cp:lastModifiedBy>
  <cp:revision>111</cp:revision>
  <dcterms:created xsi:type="dcterms:W3CDTF">2015-07-01T15:45:01Z</dcterms:created>
  <dcterms:modified xsi:type="dcterms:W3CDTF">2018-06-26T20:25:47Z</dcterms:modified>
</cp:coreProperties>
</file>